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60" r:id="rId4"/>
    <p:sldId id="297" r:id="rId5"/>
    <p:sldId id="308" r:id="rId6"/>
    <p:sldId id="263" r:id="rId7"/>
    <p:sldId id="264" r:id="rId8"/>
    <p:sldId id="300" r:id="rId9"/>
    <p:sldId id="311" r:id="rId10"/>
    <p:sldId id="318" r:id="rId11"/>
    <p:sldId id="269" r:id="rId12"/>
    <p:sldId id="309" r:id="rId13"/>
    <p:sldId id="310" r:id="rId14"/>
    <p:sldId id="315" r:id="rId15"/>
    <p:sldId id="317" r:id="rId16"/>
    <p:sldId id="305" r:id="rId17"/>
    <p:sldId id="306" r:id="rId18"/>
    <p:sldId id="304" r:id="rId19"/>
    <p:sldId id="313" r:id="rId20"/>
    <p:sldId id="271" r:id="rId21"/>
    <p:sldId id="312" r:id="rId22"/>
    <p:sldId id="303" r:id="rId23"/>
    <p:sldId id="316" r:id="rId24"/>
    <p:sldId id="275" r:id="rId25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Barlow Medium" panose="020B0604020202020204" charset="0"/>
      <p:regular r:id="rId32"/>
      <p:bold r:id="rId33"/>
      <p:italic r:id="rId34"/>
      <p:boldItalic r:id="rId35"/>
    </p:embeddedFont>
    <p:embeddedFont>
      <p:font typeface="Open Sans" panose="020B0604020202020204" charset="0"/>
      <p:regular r:id="rId36"/>
      <p:bold r:id="rId37"/>
      <p:italic r:id="rId38"/>
      <p:boldItalic r:id="rId39"/>
    </p:embeddedFont>
    <p:embeddedFont>
      <p:font typeface="Barlow" panose="020B0604020202020204" charset="0"/>
      <p:regular r:id="rId40"/>
      <p:bold r:id="rId41"/>
      <p:italic r:id="rId42"/>
      <p:boldItalic r:id="rId43"/>
    </p:embeddedFont>
    <p:embeddedFont>
      <p:font typeface="Space Grotesk" panose="020B0604020202020204" charset="0"/>
      <p:regular r:id="rId44"/>
      <p:bold r:id="rId45"/>
    </p:embeddedFont>
    <p:embeddedFont>
      <p:font typeface="Anaheim" panose="020B0604020202020204" charset="0"/>
      <p:regular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18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33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549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956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75601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90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ahmni.atlassian.net/wiki/spaces/BAH/pages/3506200/Atom+Feed+Based+Synchronization+in+Bahmni" TargetMode="External"/><Relationship Id="rId7" Type="http://schemas.openxmlformats.org/officeDocument/2006/relationships/hyperlink" Target="https://eregister.github.io/docs/ereg/eRegister-092-Release-Notes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docs.google.com/presentation/d/16Wud_m4Yzq6mm3IH2Q6H4jSHEtjNiU1WA2HVHnslPvQ/htmlpresent" TargetMode="External"/><Relationship Id="rId5" Type="http://schemas.openxmlformats.org/officeDocument/2006/relationships/hyperlink" Target="https://www.bahmni.org/contact-us" TargetMode="External"/><Relationship Id="rId4" Type="http://schemas.openxmlformats.org/officeDocument/2006/relationships/hyperlink" Target="https://bahmni.atlassian.net/wiki/spaces/BAH/pages/61997323/Bahmni+Online+Demo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</a:t>
            </a:r>
            <a:r>
              <a:rPr lang="en-US" sz="3200" dirty="0" smtClean="0"/>
              <a:t>EMR </a:t>
            </a:r>
            <a:r>
              <a:rPr lang="en-US" sz="3200" dirty="0"/>
              <a:t>and </a:t>
            </a:r>
            <a:r>
              <a:rPr lang="en-US" sz="3200" dirty="0" smtClean="0"/>
              <a:t>Odoo Using Messaging-Oriented Middleware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7208460" cy="728874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John Ntaole </a:t>
            </a:r>
            <a:endParaRPr lang="en-US" dirty="0" smtClean="0"/>
          </a:p>
          <a:p>
            <a:pPr marL="0" indent="0" algn="l"/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Lehlohonolo </a:t>
            </a:r>
            <a:r>
              <a:rPr lang="en-US" dirty="0" err="1" smtClean="0"/>
              <a:t>Matsikane</a:t>
            </a:r>
            <a:r>
              <a:rPr lang="en-US" dirty="0" smtClean="0"/>
              <a:t> Moeling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 smtClean="0"/>
              <a:t>		201902695</a:t>
            </a:r>
          </a:p>
          <a:p>
            <a:pPr marL="0" indent="0" algn="l"/>
            <a:r>
              <a:rPr lang="en-US" dirty="0" smtClean="0"/>
              <a:t>		201902032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5638957" y="406314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327804" y="178782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7208461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smtClean="0"/>
              <a:t>Supervisor: Mr. Lebajoa Mphatsi</a:t>
            </a:r>
          </a:p>
        </p:txBody>
      </p:sp>
      <p:pic>
        <p:nvPicPr>
          <p:cNvPr id="13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 rot="16200000">
            <a:off x="7933923" y="3544270"/>
            <a:ext cx="1233500" cy="195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Solution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13909" y="1684900"/>
            <a:ext cx="6916182" cy="16627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endParaRPr lang="en-US" sz="1800" dirty="0" smtClean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is a software infrastructure supporting receiving and sending of messages between distributed systems</a:t>
            </a:r>
            <a:endParaRPr lang="en-US" sz="1800" dirty="0"/>
          </a:p>
          <a:p>
            <a:pPr marL="171450" lvl="0" indent="-171450">
              <a:buFont typeface="Wingdings" panose="05000000000000000000" pitchFamily="2" charset="2"/>
              <a:buChar char="q"/>
            </a:pPr>
            <a:r>
              <a:rPr lang="en-US" sz="1800" dirty="0" smtClean="0"/>
              <a:t>MOM </a:t>
            </a:r>
            <a:r>
              <a:rPr lang="en-US" sz="1800" dirty="0"/>
              <a:t>is a more robust method of data synchronization and exchange</a:t>
            </a:r>
            <a:r>
              <a:rPr lang="en-US" sz="1800" dirty="0" smtClean="0"/>
              <a:t>.</a:t>
            </a:r>
          </a:p>
          <a:p>
            <a:pPr marL="171450" lvl="0" indent="-171450">
              <a:buFont typeface="Wingdings" panose="05000000000000000000" pitchFamily="2" charset="2"/>
              <a:buChar char="q"/>
            </a:pP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13909" y="1112200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Middleware (MOM)</a:t>
            </a:r>
            <a:endParaRPr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25" y="3155576"/>
            <a:ext cx="7921976" cy="1632318"/>
          </a:xfrm>
          <a:prstGeom prst="rect">
            <a:avLst/>
          </a:prstGeom>
        </p:spPr>
      </p:pic>
      <p:sp>
        <p:nvSpPr>
          <p:cNvPr id="18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7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Odoo systems by transitioning from the current Atom-feed-based mechanism to a more robust Messaging-Oriented Middleware (MOM) solution. </a:t>
            </a:r>
            <a:r>
              <a:rPr lang="en-US" sz="1400" dirty="0" smtClean="0"/>
              <a:t>This includes improving </a:t>
            </a:r>
            <a:r>
              <a:rPr lang="en-US" sz="1400" dirty="0"/>
              <a:t>real-time data synchronization, error </a:t>
            </a:r>
            <a:r>
              <a:rPr lang="en-US" sz="1400" dirty="0" smtClean="0"/>
              <a:t>handling, reliability </a:t>
            </a:r>
            <a:r>
              <a:rPr lang="en-US" sz="1400" dirty="0"/>
              <a:t>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  <p:sp>
        <p:nvSpPr>
          <p:cNvPr id="38" name="Google Shape;437;p31"/>
          <p:cNvSpPr txBox="1">
            <a:spLocks/>
          </p:cNvSpPr>
          <p:nvPr/>
        </p:nvSpPr>
        <p:spPr>
          <a:xfrm>
            <a:off x="8541099" y="459209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Bahmni architecture and MOM options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Apache Kafka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RabbitMQ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 smtClean="0"/>
              <a:t>Anitio’s</a:t>
            </a:r>
            <a:r>
              <a:rPr lang="en-US" dirty="0" smtClean="0"/>
              <a:t> , et al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feed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57069" y="1794846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5315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 And Constraints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57070" y="2137383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/>
              <a:t>R</a:t>
            </a:r>
            <a:r>
              <a:rPr lang="en-US" sz="1400" dirty="0" smtClean="0"/>
              <a:t>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Throughput</a:t>
            </a:r>
            <a:endParaRPr sz="1400"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80530" y="2137383"/>
            <a:ext cx="3266079" cy="26072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Detect relevant data changes in OpenMRS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from  messages between OpenMRS and middleware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Sending and receiving messages between middleware and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Message producing and consuming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Real time synchronization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sz="1400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sz="1400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80531" y="179484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942131" y="1104274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401111" y="1140776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Use Case Diagram</a:t>
            </a:r>
            <a:endParaRPr sz="3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55" y="1104336"/>
            <a:ext cx="7049439" cy="4039164"/>
          </a:xfrm>
          <a:prstGeom prst="rect">
            <a:avLst/>
          </a:prstGeom>
        </p:spPr>
      </p:pic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12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313234"/>
            <a:ext cx="8682762" cy="3690087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8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204830" y="3203910"/>
            <a:ext cx="4703420" cy="10590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204830" y="144298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204830" y="2990050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734050" y="438681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8" name="Picture 10" descr="Bahmni · GitHub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3857914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585743" y="469993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Iterative Incremental development (IID)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Divide system into tasks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made for continuous refinement and progress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</a:t>
            </a:r>
            <a:r>
              <a:rPr lang="en-US" dirty="0" smtClean="0"/>
              <a:t>as messages reliability.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</a:t>
            </a:r>
            <a:r>
              <a:rPr lang="en-US" dirty="0" smtClean="0"/>
              <a:t>added on  </a:t>
            </a:r>
            <a:r>
              <a:rPr lang="en-US" dirty="0" smtClean="0"/>
              <a:t>each iteration such as scalability  to other non functional requirements.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" name="Google Shape;437;p31"/>
          <p:cNvSpPr txBox="1">
            <a:spLocks/>
          </p:cNvSpPr>
          <p:nvPr/>
        </p:nvSpPr>
        <p:spPr>
          <a:xfrm>
            <a:off x="8447061" y="4695428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855125" y="150029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584440" y="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6" name="Picture 4" descr="Bahmn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55436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34338" y="35455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</a:t>
            </a:r>
            <a:r>
              <a:rPr lang="en" dirty="0" smtClean="0"/>
              <a:t>roblem,Solution and scope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Methodology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499550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/>
              <a:t>T</a:t>
            </a:r>
            <a:r>
              <a:rPr lang="en-US" dirty="0" smtClean="0"/>
              <a:t>ime frame 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34038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32762204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Kick-off the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project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Development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plan, identify suitable MOM and Bahmni analysis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Data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producer, consumer and MOM development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Combining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all components and making sure they work in unison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chemeClr val="tx2">
                            <a:lumMod val="50000"/>
                          </a:schemeClr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Write up and final project report write up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Project</a:t>
                      </a:r>
                      <a:r>
                        <a:rPr lang="en-US" sz="1000" baseline="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 closing party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18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1721987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Bahmni image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Detailed Migration plan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A plan detailing process of transferring from an atom based Bahmni system to a MOM based system</a:t>
            </a:r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Final year project report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1972180"/>
            <a:ext cx="2240400" cy="5020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</a:t>
            </a:r>
            <a:r>
              <a:rPr lang="en-US" dirty="0" err="1" smtClean="0"/>
              <a:t>i</a:t>
            </a:r>
            <a:r>
              <a:rPr lang="en" dirty="0" smtClean="0"/>
              <a:t>nal Report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bahmni image that is </a:t>
            </a:r>
            <a:r>
              <a:rPr lang="en" dirty="0" smtClean="0"/>
              <a:t>integrated </a:t>
            </a:r>
            <a:r>
              <a:rPr lang="en" dirty="0" smtClean="0"/>
              <a:t>using message-oriented middleware.</a:t>
            </a:r>
            <a:endParaRPr dirty="0"/>
          </a:p>
        </p:txBody>
      </p:sp>
      <p:sp>
        <p:nvSpPr>
          <p:cNvPr id="18" name="Google Shape;437;p31"/>
          <p:cNvSpPr txBox="1">
            <a:spLocks/>
          </p:cNvSpPr>
          <p:nvPr/>
        </p:nvSpPr>
        <p:spPr>
          <a:xfrm>
            <a:off x="8400918" y="4603854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82121"/>
            <a:ext cx="5006773" cy="13972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657935" cy="5047152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5337553" y="-507953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8548773" y="372143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760494" y="581718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sp>
        <p:nvSpPr>
          <p:cNvPr id="2" name="Rectangle 1"/>
          <p:cNvSpPr/>
          <p:nvPr/>
        </p:nvSpPr>
        <p:spPr>
          <a:xfrm>
            <a:off x="3855125" y="3078387"/>
            <a:ext cx="4572000" cy="163121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In conclusion, our project's shift to Messaging-Oriented Middleware (MOM)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technology which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addresses synchronization challenges, ensuring real-time data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exchange with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enhanced security and error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handling.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This transformation is </a:t>
            </a:r>
            <a:r>
              <a:rPr lang="en-US" dirty="0" smtClean="0">
                <a:solidFill>
                  <a:schemeClr val="tx1">
                    <a:lumMod val="75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strategic move towards a more responsive and interconnected healthcare-ERP landscape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</a:rPr>
              <a:t>.</a:t>
            </a:r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13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115269" y="2425701"/>
            <a:ext cx="1233500" cy="19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437;p31"/>
          <p:cNvSpPr txBox="1">
            <a:spLocks/>
          </p:cNvSpPr>
          <p:nvPr/>
        </p:nvSpPr>
        <p:spPr>
          <a:xfrm>
            <a:off x="8536154" y="4625122"/>
            <a:ext cx="607846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References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362309" y="1112200"/>
            <a:ext cx="8061691" cy="364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Atom Feed Based Synchronization in Bahmni. Available at: .</a:t>
            </a:r>
          </a:p>
          <a:p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bahmni.atlassian.net/wiki/spaces/BAH/pages/3506200/Atom+Feed+Based+Synchronization+in+Bahmni</a:t>
            </a:r>
            <a:endParaRPr lang="en-US" dirty="0" smtClean="0"/>
          </a:p>
          <a:p>
            <a:pPr marL="0" indent="0"/>
            <a:endParaRPr lang="en-US" dirty="0" smtClean="0"/>
          </a:p>
          <a:p>
            <a:r>
              <a:rPr lang="en-US" dirty="0"/>
              <a:t>Bahmni</a:t>
            </a:r>
            <a:r>
              <a:rPr lang="en-US" dirty="0" smtClean="0"/>
              <a:t>. </a:t>
            </a:r>
            <a:r>
              <a:rPr lang="en-US" dirty="0"/>
              <a:t>Bahmni Online Demo. Available at: .</a:t>
            </a:r>
          </a:p>
          <a:p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</a:t>
            </a:r>
            <a:r>
              <a:rPr lang="en-US" dirty="0" smtClean="0">
                <a:hlinkClick r:id="rId4"/>
              </a:rPr>
              <a:t>bahmni.atlassian.net/wiki/spaces/BAH/pages/61997323/Bahmni+Online+Demo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</a:t>
            </a:r>
            <a:r>
              <a:rPr lang="en-US" dirty="0" smtClean="0"/>
              <a:t>Docs.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5"/>
              </a:rPr>
              <a:t>https</a:t>
            </a:r>
            <a:r>
              <a:rPr lang="en-US" dirty="0">
                <a:hlinkClick r:id="rId5"/>
              </a:rPr>
              <a:t>://</a:t>
            </a:r>
            <a:r>
              <a:rPr lang="en-US" dirty="0" smtClean="0">
                <a:hlinkClick r:id="rId5"/>
              </a:rPr>
              <a:t>www.bahmni.org/contact-us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/>
              <a:t>Google Docs. </a:t>
            </a:r>
            <a:r>
              <a:rPr lang="en-US" dirty="0" smtClean="0"/>
              <a:t> </a:t>
            </a:r>
            <a:r>
              <a:rPr lang="en-US" dirty="0"/>
              <a:t>Presentation. Available at: .</a:t>
            </a:r>
          </a:p>
          <a:p>
            <a:r>
              <a:rPr lang="en-US" dirty="0" smtClean="0">
                <a:hlinkClick r:id="rId6"/>
              </a:rPr>
              <a:t>https</a:t>
            </a:r>
            <a:r>
              <a:rPr lang="en-US" dirty="0">
                <a:hlinkClick r:id="rId6"/>
              </a:rPr>
              <a:t>://</a:t>
            </a:r>
            <a:r>
              <a:rPr lang="en-US" dirty="0" smtClean="0">
                <a:hlinkClick r:id="rId6"/>
              </a:rPr>
              <a:t>docs.google.com/presentation/d/16Wud_m4Yzq6mm3IH2Q6H4jSHEtjNiU1WA2HVHnslPvQ/htmlpresent</a:t>
            </a:r>
            <a:endParaRPr lang="en-US" dirty="0" smtClean="0"/>
          </a:p>
          <a:p>
            <a:pPr marL="0" indent="0"/>
            <a:endParaRPr lang="en-US" dirty="0"/>
          </a:p>
          <a:p>
            <a:r>
              <a:rPr lang="en-US" dirty="0" err="1" smtClean="0"/>
              <a:t>eRegister</a:t>
            </a:r>
            <a:r>
              <a:rPr lang="en-US" dirty="0" smtClean="0"/>
              <a:t>. </a:t>
            </a:r>
            <a:r>
              <a:rPr lang="en-US" dirty="0"/>
              <a:t>eRegister-092-Release-Notes. Available at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>
                <a:hlinkClick r:id="rId7"/>
              </a:rPr>
              <a:t>https</a:t>
            </a:r>
            <a:r>
              <a:rPr lang="en-US" dirty="0">
                <a:hlinkClick r:id="rId7"/>
              </a:rPr>
              <a:t>://</a:t>
            </a:r>
            <a:r>
              <a:rPr lang="en-US" dirty="0" smtClean="0">
                <a:hlinkClick r:id="rId7"/>
              </a:rPr>
              <a:t>eregister.github.io/docs/ereg/eRegister-092-Release-Notes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/>
              <a:t>ATOM FEED BASED INTEGRATION OF OPENMRS, OPENELIS, ODOO IN BAHMNI </a:t>
            </a:r>
          </a:p>
          <a:p>
            <a:r>
              <a:rPr lang="en-US" dirty="0"/>
              <a:t>(Presented by: </a:t>
            </a:r>
            <a:r>
              <a:rPr lang="en-US" dirty="0" err="1"/>
              <a:t>Sravanthi</a:t>
            </a:r>
            <a:r>
              <a:rPr lang="en-US" dirty="0"/>
              <a:t> and </a:t>
            </a:r>
            <a:r>
              <a:rPr lang="en-US" dirty="0" err="1"/>
              <a:t>Hemanth</a:t>
            </a:r>
            <a:r>
              <a:rPr lang="en-US" dirty="0"/>
              <a:t>) </a:t>
            </a:r>
            <a:r>
              <a:rPr lang="en-US" dirty="0" smtClean="0"/>
              <a:t> Available at:</a:t>
            </a:r>
          </a:p>
          <a:p>
            <a:pPr marL="0" indent="0"/>
            <a:r>
              <a:rPr lang="en-US" dirty="0" smtClean="0"/>
              <a:t>      </a:t>
            </a:r>
            <a:r>
              <a:rPr lang="en-US" u="sng" dirty="0" smtClean="0"/>
              <a:t>https</a:t>
            </a:r>
            <a:r>
              <a:rPr lang="en-US" u="sng" dirty="0"/>
              <a:t>://notes.openmrs.org/p/atom-feed-sync-jan-19-2016</a:t>
            </a:r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336604" y="4603854"/>
            <a:ext cx="526539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437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39999"/>
            <a:ext cx="4448100" cy="19685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 You!</a:t>
            </a:r>
            <a:endParaRPr dirty="0"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2725056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+266 58839504</a:t>
            </a:r>
            <a:endParaRPr dirty="0"/>
          </a:p>
        </p:txBody>
      </p: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219077" y="4075870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185349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500" y="2725056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437;p31"/>
          <p:cNvSpPr txBox="1">
            <a:spLocks/>
          </p:cNvSpPr>
          <p:nvPr/>
        </p:nvSpPr>
        <p:spPr>
          <a:xfrm>
            <a:off x="8430775" y="4670691"/>
            <a:ext cx="462225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22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855125" y="1439903"/>
            <a:ext cx="4383600" cy="15585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0" y="0"/>
            <a:ext cx="3473825" cy="51435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487;p34"/>
          <p:cNvSpPr txBox="1">
            <a:spLocks/>
          </p:cNvSpPr>
          <p:nvPr/>
        </p:nvSpPr>
        <p:spPr>
          <a:xfrm>
            <a:off x="3855125" y="3346248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Google Shape;487;p34"/>
          <p:cNvSpPr txBox="1">
            <a:spLocks/>
          </p:cNvSpPr>
          <p:nvPr/>
        </p:nvSpPr>
        <p:spPr>
          <a:xfrm>
            <a:off x="3855125" y="3263866"/>
            <a:ext cx="4877148" cy="1381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dk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Space Grotesk"/>
              <a:buNone/>
              <a:defRPr sz="6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P</a:t>
            </a:r>
            <a:r>
              <a:rPr lang="en-US" sz="1400" b="0" dirty="0" smtClean="0">
                <a:solidFill>
                  <a:schemeClr val="bg1">
                    <a:lumMod val="25000"/>
                  </a:schemeClr>
                </a:solidFill>
              </a:rPr>
              <a:t>roject </a:t>
            </a:r>
            <a:r>
              <a:rPr lang="en-US" sz="1400" b="0" dirty="0">
                <a:solidFill>
                  <a:schemeClr val="bg1">
                    <a:lumMod val="25000"/>
                  </a:schemeClr>
                </a:solidFill>
              </a:rPr>
              <a:t>aims to revolutionize the data synchronization process between Bahmni ERM and Odoo by transitioning from the current Atom-feed-based Change Data Capture (CDC) approach to a more robust Messaging-Oriented Middleware (MOM) solution</a:t>
            </a:r>
            <a:endParaRPr lang="en-US" sz="1400" dirty="0">
              <a:solidFill>
                <a:schemeClr val="bg1">
                  <a:lumMod val="25000"/>
                </a:schemeClr>
              </a:solidFill>
            </a:endParaRPr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32273" y="4645519"/>
            <a:ext cx="305388" cy="439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934081" y="2667988"/>
            <a:ext cx="5096825" cy="14581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3934081" y="1381102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76001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725518" y="4633305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HIS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5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projects recognized as digital public goods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hospitals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7374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7287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7" y="4213847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209688"/>
            <a:ext cx="1190128" cy="75049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18313"/>
            <a:ext cx="1284302" cy="741873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  <p:sp>
        <p:nvSpPr>
          <p:cNvPr id="15" name="Google Shape;437;p31"/>
          <p:cNvSpPr txBox="1">
            <a:spLocks/>
          </p:cNvSpPr>
          <p:nvPr/>
        </p:nvSpPr>
        <p:spPr>
          <a:xfrm>
            <a:off x="8707352" y="4373922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4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61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Bahmni provide integration and synchronization between Odoo and OpenMRS?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Atom-Feeds over HTTP</a:t>
            </a:r>
          </a:p>
          <a:p>
            <a:pPr>
              <a:buFont typeface="Barlow Medium"/>
              <a:buChar char="●"/>
            </a:pPr>
            <a:r>
              <a:rPr lang="en-US" u="sng" dirty="0" err="1" smtClean="0"/>
              <a:t>AtomFeed</a:t>
            </a:r>
            <a:r>
              <a:rPr lang="en-US" u="sng" dirty="0" smtClean="0"/>
              <a:t> is an implementation of the ATOM protocol in Java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XML-based  metadata and data syndication format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u="sng" dirty="0" smtClean="0"/>
              <a:t>Atom represents events as time –ordered  series of events called feeds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Designed for RESTful systems to communicate over HTTP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     Atom Feeds design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point of synchronization is the database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Actors: Server/consumer/server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Event published as pages consuming based on polling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Entries stored indefinitely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New users can easily start polling feed  including achieves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Consumption done in batch jobs</a:t>
            </a:r>
          </a:p>
          <a:p>
            <a:pPr marL="152400" indent="0">
              <a:lnSpc>
                <a:spcPct val="115000"/>
              </a:lnSpc>
            </a:pPr>
            <a:r>
              <a:rPr lang="en-US" b="1" dirty="0" smtClean="0"/>
              <a:t>	Example:</a:t>
            </a:r>
            <a:r>
              <a:rPr lang="en-US" dirty="0"/>
              <a:t> If Doctor orders a Lab order (gets published by OpenMRS as publisher), then consumer will </a:t>
            </a:r>
            <a:r>
              <a:rPr lang="en-US" dirty="0" smtClean="0"/>
              <a:t>		receive </a:t>
            </a:r>
            <a:r>
              <a:rPr lang="en-US" dirty="0"/>
              <a:t>all events, and consumer decides which events it wants to consume.</a:t>
            </a:r>
            <a:endParaRPr lang="en-US" b="1" dirty="0" smtClean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323850" indent="-17145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u="sng" dirty="0" smtClean="0"/>
          </a:p>
        </p:txBody>
      </p:sp>
      <p:sp>
        <p:nvSpPr>
          <p:cNvPr id="4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/>
              <a:t>5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656287"/>
            <a:ext cx="4650762" cy="22756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Problem, Solution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1249619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345787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755" r="-749"/>
          <a:stretch/>
        </p:blipFill>
        <p:spPr>
          <a:xfrm>
            <a:off x="0" y="1"/>
            <a:ext cx="3910518" cy="5083070"/>
          </a:xfrm>
        </p:spPr>
      </p:pic>
      <p:sp>
        <p:nvSpPr>
          <p:cNvPr id="13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2930751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Reliability </a:t>
            </a:r>
            <a:endParaRPr dirty="0"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Problem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062209" y="1505610"/>
            <a:ext cx="3115800" cy="5672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Atom feed method does not cater for real time syncronization 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2290048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Atom feed  does not have any error handling, no acknowledgement of whether data was received or not and does no correction</a:t>
            </a:r>
            <a:endParaRPr dirty="0"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062208" y="3266337"/>
            <a:ext cx="3115800" cy="664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Not all Data requests are </a:t>
            </a:r>
            <a:r>
              <a:rPr lang="en-US" dirty="0" smtClean="0"/>
              <a:t>successfully reach destination.</a:t>
            </a:r>
            <a:endParaRPr dirty="0"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062208" y="950835"/>
            <a:ext cx="4944145" cy="63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Lack of real-time Data </a:t>
            </a:r>
            <a:r>
              <a:rPr lang="en-US" dirty="0" smtClean="0"/>
              <a:t>Synchronization </a:t>
            </a:r>
            <a:endParaRPr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1062208" y="192982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Poor Error Handling</a:t>
            </a:r>
            <a:endParaRPr dirty="0"/>
          </a:p>
        </p:txBody>
      </p:sp>
      <p:sp>
        <p:nvSpPr>
          <p:cNvPr id="9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062208" y="3741292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Security</a:t>
            </a:r>
            <a:endParaRPr dirty="0"/>
          </a:p>
        </p:txBody>
      </p:sp>
      <p:sp>
        <p:nvSpPr>
          <p:cNvPr id="10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1062208" y="4095153"/>
            <a:ext cx="3115800" cy="6292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Poor data security policies when exchanging information</a:t>
            </a:r>
            <a:endParaRPr dirty="0"/>
          </a:p>
        </p:txBody>
      </p:sp>
      <p:sp>
        <p:nvSpPr>
          <p:cNvPr id="11" name="Google Shape;437;p31"/>
          <p:cNvSpPr txBox="1">
            <a:spLocks/>
          </p:cNvSpPr>
          <p:nvPr/>
        </p:nvSpPr>
        <p:spPr>
          <a:xfrm>
            <a:off x="8697936" y="4592098"/>
            <a:ext cx="305388" cy="4220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pace Grotesk"/>
              <a:buNone/>
              <a:defRPr sz="1800" b="1" i="0" u="none" strike="noStrike" cap="none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pPr marL="0" indent="0"/>
            <a:r>
              <a:rPr lang="en-US" dirty="0" smtClean="0"/>
              <a:t>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4066</TotalTime>
  <Words>957</Words>
  <Application>Microsoft Office PowerPoint</Application>
  <PresentationFormat>On-screen Show (16:9)</PresentationFormat>
  <Paragraphs>219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Wingdings</vt:lpstr>
      <vt:lpstr>Raleway</vt:lpstr>
      <vt:lpstr>Barlow Medium</vt:lpstr>
      <vt:lpstr>Open Sans</vt:lpstr>
      <vt:lpstr>Arial</vt:lpstr>
      <vt:lpstr>Barlow</vt:lpstr>
      <vt:lpstr>Space Grotesk</vt:lpstr>
      <vt:lpstr>Anaheim</vt:lpstr>
      <vt:lpstr>Nunito Light</vt:lpstr>
      <vt:lpstr> Website Migration Project Proposal by Slidesgo</vt:lpstr>
      <vt:lpstr>Improving Integration between Bahmni EMR and Odoo Using Messaging-Oriented Middleware</vt:lpstr>
      <vt:lpstr>Table of contents</vt:lpstr>
      <vt:lpstr>Overview</vt:lpstr>
      <vt:lpstr>Background</vt:lpstr>
      <vt:lpstr>PowerPoint Presentation</vt:lpstr>
      <vt:lpstr>PowerPoint Presentation</vt:lpstr>
      <vt:lpstr>Integration and Interoperability</vt:lpstr>
      <vt:lpstr>Problem, Solution And Scope</vt:lpstr>
      <vt:lpstr>Problem</vt:lpstr>
      <vt:lpstr>Solution</vt:lpstr>
      <vt:lpstr>Scope Statement</vt:lpstr>
      <vt:lpstr>Objectives</vt:lpstr>
      <vt:lpstr>Requirements And Constraints</vt:lpstr>
      <vt:lpstr>Use Case Diagram</vt:lpstr>
      <vt:lpstr>Conceptual System design</vt:lpstr>
      <vt:lpstr>Methodology</vt:lpstr>
      <vt:lpstr>Iterative Incremental development (IID) Model</vt:lpstr>
      <vt:lpstr>Deliverables and Time Frame</vt:lpstr>
      <vt:lpstr>Project activities</vt:lpstr>
      <vt:lpstr>Project roadmap</vt:lpstr>
      <vt:lpstr>Project Deliverables</vt:lpstr>
      <vt:lpstr>Conclusion  </vt:lpstr>
      <vt:lpstr>References</vt:lpstr>
      <vt:lpstr>Thanks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125</cp:revision>
  <dcterms:modified xsi:type="dcterms:W3CDTF">2023-11-22T09:15:07Z</dcterms:modified>
</cp:coreProperties>
</file>